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sldIdLst>
    <p:sldId id="259" r:id="rId5"/>
    <p:sldId id="260" r:id="rId6"/>
    <p:sldId id="262" r:id="rId7"/>
    <p:sldId id="264" r:id="rId8"/>
    <p:sldId id="265" r:id="rId9"/>
    <p:sldId id="267" r:id="rId10"/>
    <p:sldId id="266" r:id="rId11"/>
    <p:sldId id="263" r:id="rId12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69E2A6F-C793-4B86-B245-75D7416C2725}" v="64" dt="2021-07-13T14:37:25.04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35" autoAdjust="0"/>
    <p:restoredTop sz="94660"/>
  </p:normalViewPr>
  <p:slideViewPr>
    <p:cSldViewPr snapToGrid="0" showGuides="1">
      <p:cViewPr varScale="1">
        <p:scale>
          <a:sx n="67" d="100"/>
          <a:sy n="67" d="100"/>
        </p:scale>
        <p:origin x="380" y="5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81B62CB9-570D-4E4B-ABD2-F2B128B4816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EF70FC06-D0B0-4C21-8C78-CCC2AD5178E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Modifiez le style des sous-titres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E2E2949-D854-40CB-A113-C1D68CF6CF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0FD1241D-25E3-49B0-9CEA-E661D0AB68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320856F-6478-4F27-92BA-21DD4B6C79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41155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EF6F6E0-5572-42E1-8BC2-D1A22F060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551BAC6A-213F-4B81-A825-C792DD3A32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F9BD690F-334D-46B3-8756-883CED7869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CFDC20A9-061F-4E0F-9446-152231E354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4FA2E04-76CE-4F59-B1B0-CFDFD0977F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379988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1337762B-1AAF-456C-BF02-88A16BB2075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319CA11E-763D-492F-A614-F0BE1C51436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5F71804-38E4-427B-8625-C26EFC4ACB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CAF9B877-A319-402E-ADAE-23F29ABE9F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242D6D05-4F51-43ED-89A9-64A55D4F95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029339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040857A-1223-4C28-A8F1-D132DECC7E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13A90A6-83AA-40CD-B801-24F9E77A62B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B5DF08EB-21E5-42F6-A192-E1C917DEDC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D26B9A1-A69C-42D6-AFE8-C0CE36B0ED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B600D18-7109-43C8-ADB9-F96B3AE2E1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823292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DE16856-2130-4CAF-AE9C-989F074A4C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72005D10-A528-42A7-ADDB-475A220026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F8E0C06-6ECD-4EBE-B3EC-47855B6FA5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272F8E03-5946-4FD7-96A2-382774B9E4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DA4C59E-D1EC-429A-B365-D16070ECB9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858868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38F285D-9AEC-4EA8-9456-BF7EA8F63F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46CE87B8-5D68-4959-B685-57F51971D36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26E4FB75-1A8C-47B6-BF31-E04E72818C8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A466A995-6BF1-4D6D-99AE-7B4C966396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7D50A7CB-7145-4F07-A1A5-CA20120411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3DE5006B-493C-40F5-B2BD-FA024D765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755337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6FC952B1-A547-44DC-B360-24507C53C4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A2DF04DC-C3F1-4F1A-8522-3BF3E877FA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AF7F251B-CD06-46A7-8E95-F9D5D7E3A5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19E0A132-7932-420B-8359-65A7B25676C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56CE3D23-718E-428C-BCDE-67F46A7C3C7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08141A5-F8B2-4071-9051-F62E56D624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11BC0F57-5206-4FF8-BFE4-6298A602DA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66DF2F98-38B3-4B69-B65C-F3DFC3AD52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938336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C10B555-A83F-450D-B09F-5F52C70BD9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DFBB1839-8CC4-4A90-B245-5DA411E22F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9E7D201-2902-4A78-A0CA-173B4B687C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0D4A0AC3-B127-445A-B516-423FF51347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146674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E679ABE3-CBDD-4716-811D-2A6D678515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77D7E49C-6AF0-453F-8600-EBD48063F7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39DC6DB1-F558-423C-8C21-595EF6E645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380601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4BEC13B6-50C2-4C02-8822-808BF6497F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D48563F0-6E5E-489F-BE0C-70BD8A8F39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99DA4D35-5754-4A51-8418-32D1619EDE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536A1B0-4B49-4CBA-9509-BACABCFFB2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3226943-189A-46A9-BDE2-2722FFAB39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4A635A7-8208-4323-82F8-0960483FA1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332710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C7D0295-9E80-47D7-8FF9-FADF8B902F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AEA80A78-9DCE-4099-8236-978F74C51A1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9CB158EE-7B09-4308-8358-945348B6F05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Cliquez pour 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74A12F3A-710B-45BD-87F6-76D9A6C486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7AF36FE2-D948-4A45-A4A5-5393E08DFF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EA0AFFD7-F0CB-4358-9705-C7BC907FFE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642479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BFCC62A4-51DF-4A63-A3B9-1CDE460D50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257711DB-2282-47EE-A193-7E4E1E835A4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197562A2-9ADF-4715-AC32-3D828147469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73BE32-12A1-49BC-ADFF-E8ACA98991B7}" type="datetimeFigureOut">
              <a:rPr lang="fr-FR" smtClean="0"/>
              <a:t>23/11/2021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915C2DCB-A473-42FA-9ED4-EBE780EA2A6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FD14573-5CD4-4AAC-8C99-AF33A60408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F0FC2E-A36A-49E2-AD67-3551E4A8FFA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35940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tiff"/><Relationship Id="rId5" Type="http://schemas.openxmlformats.org/officeDocument/2006/relationships/image" Target="../media/image4.jpeg"/><Relationship Id="rId4" Type="http://schemas.openxmlformats.org/officeDocument/2006/relationships/image" Target="../media/image3.png"/><Relationship Id="rId9" Type="http://schemas.openxmlformats.org/officeDocument/2006/relationships/image" Target="../media/image8.emf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8C9BDDBF-B7AA-4E09-AD22-94D66C19E3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6027" y="2472690"/>
            <a:ext cx="3356811" cy="1912620"/>
          </a:xfrm>
        </p:spPr>
        <p:txBody>
          <a:bodyPr anchor="t">
            <a:normAutofit/>
          </a:bodyPr>
          <a:lstStyle/>
          <a:p>
            <a:pPr algn="ctr">
              <a:spcBef>
                <a:spcPts val="1000"/>
              </a:spcBef>
            </a:pPr>
            <a:r>
              <a:rPr lang="en-US" sz="3000" dirty="0">
                <a:solidFill>
                  <a:schemeClr val="tx1">
                    <a:alpha val="55000"/>
                  </a:schemeClr>
                </a:solidFill>
                <a:latin typeface="+mn-lt"/>
                <a:ea typeface="+mn-ea"/>
                <a:cs typeface="+mn-cs"/>
              </a:rPr>
              <a:t/>
            </a:r>
            <a:br>
              <a:rPr lang="en-US" sz="3000" dirty="0">
                <a:solidFill>
                  <a:schemeClr val="tx1">
                    <a:alpha val="55000"/>
                  </a:schemeClr>
                </a:solidFill>
                <a:latin typeface="+mn-lt"/>
                <a:ea typeface="+mn-ea"/>
                <a:cs typeface="+mn-cs"/>
              </a:rPr>
            </a:br>
            <a:r>
              <a:rPr lang="en-US" sz="3000" dirty="0">
                <a:solidFill>
                  <a:schemeClr val="tx1">
                    <a:alpha val="55000"/>
                  </a:schemeClr>
                </a:solidFill>
                <a:latin typeface="+mn-lt"/>
                <a:ea typeface="+mn-ea"/>
                <a:cs typeface="+mn-cs"/>
              </a:rPr>
              <a:t>Table-ronde 2 : Regards </a:t>
            </a:r>
            <a:r>
              <a:rPr lang="en-US" sz="3000" dirty="0" err="1">
                <a:solidFill>
                  <a:schemeClr val="tx1">
                    <a:alpha val="55000"/>
                  </a:schemeClr>
                </a:solidFill>
                <a:latin typeface="+mn-lt"/>
                <a:ea typeface="+mn-ea"/>
                <a:cs typeface="+mn-cs"/>
              </a:rPr>
              <a:t>d’acteurs</a:t>
            </a:r>
            <a:endParaRPr lang="fr-FR" sz="3000" dirty="0">
              <a:solidFill>
                <a:schemeClr val="tx1">
                  <a:alpha val="55000"/>
                </a:schemeClr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74152" y="1932665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25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novembre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2021 – 11h00-12h00  </a:t>
            </a:r>
          </a:p>
          <a:p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Dans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le cadre du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colloque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INNOVESS-Innovation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sociale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en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ESS</a:t>
            </a:r>
          </a:p>
          <a:p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Organisé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par la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Chaire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ESS de Le Mans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Université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et le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laboratoire</a:t>
            </a:r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tx1">
                    <a:alpha val="55000"/>
                  </a:schemeClr>
                </a:solidFill>
              </a:rPr>
              <a:t>ARGUMans</a:t>
            </a:r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10" name="Image 9" descr="C:\Users\Medhi Nekhili\Desktop\Logos et charte graphique\ARGUMans-1.jpg"/>
          <p:cNvPicPr/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430555" y="4421955"/>
            <a:ext cx="2329815" cy="9309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1" name="Image 10" descr="C:\Users\Medhi Nekhili\Desktop\Logos et charte graphique\Logo-Chaire-ESS.jp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258048" y="4421955"/>
            <a:ext cx="2342515" cy="9632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Image 11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877" y="1231900"/>
            <a:ext cx="864870" cy="444500"/>
          </a:xfrm>
          <a:prstGeom prst="rect">
            <a:avLst/>
          </a:prstGeom>
        </p:spPr>
      </p:pic>
      <p:pic>
        <p:nvPicPr>
          <p:cNvPr id="13" name="그림 4"/>
          <p:cNvPicPr/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74877" y="1892025"/>
            <a:ext cx="751840" cy="546100"/>
          </a:xfrm>
          <a:prstGeom prst="rect">
            <a:avLst/>
          </a:prstGeom>
          <a:noFill/>
          <a:ln w="12700">
            <a:miter lim="400000"/>
            <a:headEnd/>
            <a:tailEnd/>
          </a:ln>
        </p:spPr>
      </p:pic>
      <p:pic>
        <p:nvPicPr>
          <p:cNvPr id="14" name="Image 13"/>
          <p:cNvPicPr/>
          <p:nvPr/>
        </p:nvPicPr>
        <p:blipFill>
          <a:blip r:embed="rId6"/>
          <a:stretch>
            <a:fillRect/>
          </a:stretch>
        </p:blipFill>
        <p:spPr>
          <a:xfrm>
            <a:off x="626477" y="5104580"/>
            <a:ext cx="768350" cy="496570"/>
          </a:xfrm>
          <a:prstGeom prst="rect">
            <a:avLst/>
          </a:prstGeom>
        </p:spPr>
      </p:pic>
      <p:pic>
        <p:nvPicPr>
          <p:cNvPr id="16" name="그림 1" descr="C:\Users\Eric\AppData\Local\Temp\Rar$DIa0.730\logo-MFPL.png"/>
          <p:cNvPicPr/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74877" y="2714057"/>
            <a:ext cx="719950" cy="561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Image 19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671" y="4336225"/>
            <a:ext cx="690155" cy="529729"/>
          </a:xfrm>
          <a:prstGeom prst="rect">
            <a:avLst/>
          </a:prstGeom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26624" y="3498954"/>
            <a:ext cx="968055" cy="5236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39478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59139" y="1262379"/>
            <a:ext cx="5638796" cy="4333241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fr-FR" sz="2400" dirty="0"/>
              <a:t>Intervenants : </a:t>
            </a:r>
          </a:p>
          <a:p>
            <a:r>
              <a:rPr lang="fr-FR" sz="2400" dirty="0"/>
              <a:t>Jean-Paul </a:t>
            </a:r>
            <a:r>
              <a:rPr lang="fr-FR" sz="2400" dirty="0" err="1"/>
              <a:t>Departe</a:t>
            </a:r>
            <a:r>
              <a:rPr lang="fr-FR" sz="2400" dirty="0"/>
              <a:t> (Kerpape)</a:t>
            </a:r>
          </a:p>
          <a:p>
            <a:r>
              <a:rPr lang="fr-FR" sz="2400" dirty="0"/>
              <a:t>Anne-Claude Lefebvre (Kerpape)</a:t>
            </a:r>
          </a:p>
          <a:p>
            <a:r>
              <a:rPr lang="fr-FR" sz="2400" dirty="0"/>
              <a:t>Carmen </a:t>
            </a:r>
            <a:r>
              <a:rPr lang="fr-FR" sz="2400" dirty="0" err="1"/>
              <a:t>Toudic</a:t>
            </a:r>
            <a:r>
              <a:rPr lang="fr-FR" sz="2400" dirty="0"/>
              <a:t> (</a:t>
            </a:r>
            <a:r>
              <a:rPr lang="fr-FR" sz="2400" dirty="0" err="1"/>
              <a:t>Mamhique</a:t>
            </a:r>
            <a:r>
              <a:rPr lang="fr-FR" sz="2400" dirty="0"/>
              <a:t>)</a:t>
            </a:r>
          </a:p>
          <a:p>
            <a:r>
              <a:rPr lang="fr-FR" sz="2400" dirty="0"/>
              <a:t>Mehdi </a:t>
            </a:r>
            <a:r>
              <a:rPr lang="fr-FR" sz="2400" dirty="0" err="1"/>
              <a:t>Zigh</a:t>
            </a:r>
            <a:r>
              <a:rPr lang="fr-FR" sz="2400" dirty="0"/>
              <a:t> (La Maison des Obsèques)</a:t>
            </a:r>
          </a:p>
          <a:p>
            <a:endParaRPr lang="en-US" sz="800" dirty="0"/>
          </a:p>
          <a:p>
            <a:pPr marL="0" indent="0">
              <a:buNone/>
            </a:pPr>
            <a:r>
              <a:rPr lang="en-US" sz="2400" dirty="0"/>
              <a:t>Animateur : </a:t>
            </a:r>
          </a:p>
          <a:p>
            <a:r>
              <a:rPr lang="en-US" sz="2400" dirty="0"/>
              <a:t>Eric Bidet (Le Mans </a:t>
            </a:r>
            <a:r>
              <a:rPr lang="en-US" sz="2400" dirty="0" err="1"/>
              <a:t>Université</a:t>
            </a:r>
            <a:r>
              <a:rPr lang="en-US" sz="2400" dirty="0"/>
              <a:t>)</a:t>
            </a:r>
          </a:p>
          <a:p>
            <a:r>
              <a:rPr lang="en-US" sz="2400" dirty="0"/>
              <a:t>Yannick Lucas(Mutualité Française et Le Mans </a:t>
            </a:r>
            <a:r>
              <a:rPr lang="en-US" sz="2400" dirty="0" err="1"/>
              <a:t>Université</a:t>
            </a:r>
            <a:r>
              <a:rPr lang="en-US" sz="2400" dirty="0"/>
              <a:t>).</a:t>
            </a:r>
          </a:p>
          <a:p>
            <a:endParaRPr lang="en-US" sz="2400" dirty="0"/>
          </a:p>
          <a:p>
            <a:endParaRPr lang="fr-FR" sz="24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10937" y="634030"/>
            <a:ext cx="3418659" cy="39259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5000" dirty="0"/>
              <a:t>Les  intervenants</a:t>
            </a:r>
          </a:p>
        </p:txBody>
      </p:sp>
    </p:spTree>
    <p:extLst>
      <p:ext uri="{BB962C8B-B14F-4D97-AF65-F5344CB8AC3E}">
        <p14:creationId xmlns:p14="http://schemas.microsoft.com/office/powerpoint/2010/main" val="6539948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60395" y="1264920"/>
            <a:ext cx="7471611" cy="4959051"/>
          </a:xfrm>
        </p:spPr>
        <p:txBody>
          <a:bodyPr>
            <a:normAutofit/>
          </a:bodyPr>
          <a:lstStyle/>
          <a:p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Jean Paul </a:t>
            </a:r>
            <a:r>
              <a:rPr lang="fr-FR" sz="2400" b="1" dirty="0" err="1">
                <a:solidFill>
                  <a:schemeClr val="tx1">
                    <a:alpha val="55000"/>
                  </a:schemeClr>
                </a:solidFill>
              </a:rPr>
              <a:t>Departe</a:t>
            </a:r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FR" sz="2400" dirty="0" smtClean="0">
                <a:solidFill>
                  <a:schemeClr val="tx1">
                    <a:alpha val="55000"/>
                  </a:schemeClr>
                </a:solidFill>
              </a:rPr>
              <a:t>est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, depuis 1982, Ingénieur au Laboratoire Électronique du Centre Mutualiste de Rééducation et de Réadaptation Fonctionnelles de Kerpape. 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Son expertise porte sur les aides techniques électroniques et informatiques : synthèse de parole, accès au numérique adapté (ordinateur, tablette, smartphone), adaptation des fauteuils électrique… domotique personnalisée…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Il a participé à de nombreux projets nationaux et européens et est membre de différents groupes d’innovation ou comités scientifiques (VYV, VYV2, FEHAP, Mutuelle Générale…). </a:t>
            </a: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640823"/>
            <a:ext cx="3418659" cy="55831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5000" dirty="0"/>
          </a:p>
        </p:txBody>
      </p:sp>
      <p:pic>
        <p:nvPicPr>
          <p:cNvPr id="5" name="Image 4" descr="Une image contenant personne, homme&#10;&#10;Description générée automatiquement">
            <a:extLst>
              <a:ext uri="{FF2B5EF4-FFF2-40B4-BE49-F238E27FC236}">
                <a16:creationId xmlns:a16="http://schemas.microsoft.com/office/drawing/2014/main" id="{5B10D9FF-9054-49C1-BE72-DDE583A68A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142" y="1720242"/>
            <a:ext cx="2620459" cy="3417516"/>
          </a:xfrm>
          <a:prstGeom prst="rect">
            <a:avLst/>
          </a:prstGeom>
          <a:effectLst>
            <a:outerShdw blurRad="50800" dist="1524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2909535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64095" y="1547588"/>
            <a:ext cx="7774405" cy="3870475"/>
          </a:xfrm>
        </p:spPr>
        <p:txBody>
          <a:bodyPr>
            <a:normAutofit/>
          </a:bodyPr>
          <a:lstStyle/>
          <a:p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Anne-Claude Lefebvre 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est ingénieure de formation et depuis juin 2021 directrice du </a:t>
            </a:r>
            <a:r>
              <a:rPr lang="fr-FR" sz="2400" dirty="0" err="1">
                <a:solidFill>
                  <a:schemeClr val="tx1">
                    <a:alpha val="55000"/>
                  </a:schemeClr>
                </a:solidFill>
              </a:rPr>
              <a:t>CoWork’HIT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, Société Coopérative d’Intérêt Collectif, récemment créée à Ploemeur dans le cadre du projet « Handicap Innovation Territoire » soutenu par l’État au titre du volet Territoires d’innovation du Programme d’investissements d’avenir.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Ce centre d’expertises et de moyens sur le handicap accompagne les entreprises, établissements de soin et médico-social, associations et institutions, dans leurs projets de développement d’innovations technologiques, organisationnelles, et d’usages sur le handicap .</a:t>
            </a: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640823"/>
            <a:ext cx="3418659" cy="55831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5000" dirty="0"/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89602933-53F4-4900-852D-2B091E3473E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8997" r="9875"/>
          <a:stretch/>
        </p:blipFill>
        <p:spPr>
          <a:xfrm>
            <a:off x="781313" y="2003994"/>
            <a:ext cx="3126031" cy="2850012"/>
          </a:xfrm>
          <a:prstGeom prst="rect">
            <a:avLst/>
          </a:prstGeom>
          <a:effectLst>
            <a:outerShdw blurRad="50800" dist="1524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1871433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93302" y="1403649"/>
            <a:ext cx="7672805" cy="4959051"/>
          </a:xfrm>
        </p:spPr>
        <p:txBody>
          <a:bodyPr>
            <a:normAutofit/>
          </a:bodyPr>
          <a:lstStyle/>
          <a:p>
            <a:endParaRPr lang="fr-FR" sz="24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Emmanuelle Caillé 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est économiste de formation (Maitrise à l’UQAM et DESS Université de Nantes). 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Elle a été chargée de développement – système de micro-assurance santé et prévention - en Afrique pendant 10 ans. Elle est Directrice de la Mutualité Française Pays-de-Loire depuis 2014.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Elle est copilote des dispositifs « Services Médicaux de Proximité » développés par le groupe VYV 3 Pays de la Loire depuis janvier 2021.</a:t>
            </a: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640823"/>
            <a:ext cx="3418659" cy="55831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5000" dirty="0"/>
          </a:p>
        </p:txBody>
      </p:sp>
      <p:pic>
        <p:nvPicPr>
          <p:cNvPr id="2" name="Image 1">
            <a:extLst>
              <a:ext uri="{FF2B5EF4-FFF2-40B4-BE49-F238E27FC236}">
                <a16:creationId xmlns:a16="http://schemas.microsoft.com/office/drawing/2014/main" id="{0B5B3DE3-D1B0-4964-9A8A-76EFABC79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5707" y="1869757"/>
            <a:ext cx="2953934" cy="2953934"/>
          </a:xfrm>
          <a:prstGeom prst="rect">
            <a:avLst/>
          </a:prstGeom>
          <a:effectLst>
            <a:outerShdw blurRad="50800" dist="1524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108746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4195" y="1794023"/>
            <a:ext cx="7672805" cy="3269951"/>
          </a:xfrm>
        </p:spPr>
        <p:txBody>
          <a:bodyPr>
            <a:normAutofit/>
          </a:bodyPr>
          <a:lstStyle/>
          <a:p>
            <a:endParaRPr lang="fr-FR" sz="2400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Carmen </a:t>
            </a:r>
            <a:r>
              <a:rPr lang="fr-FR" sz="2400" b="1" dirty="0" err="1">
                <a:solidFill>
                  <a:schemeClr val="tx1">
                    <a:alpha val="55000"/>
                  </a:schemeClr>
                </a:solidFill>
              </a:rPr>
              <a:t>Toudic</a:t>
            </a:r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, 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est psychologue de formation et titulaire d’une licence professionnelle de management et gestion des structures sanitaires et médico-sociales. </a:t>
            </a:r>
          </a:p>
          <a:p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Après une expérience dans l’Education pour la santé, elle occupe depuis 2008 le poste de coordinatrice </a:t>
            </a:r>
            <a:r>
              <a:rPr lang="fr-FR" sz="2400" dirty="0" err="1">
                <a:solidFill>
                  <a:schemeClr val="tx1">
                    <a:alpha val="55000"/>
                  </a:schemeClr>
                </a:solidFill>
              </a:rPr>
              <a:t>Mamhique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. </a:t>
            </a:r>
          </a:p>
          <a:p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Ce dispositif, composé d’une équipe de 9 collaboratrices, accompagne près de 300 familles.</a:t>
            </a: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640823"/>
            <a:ext cx="3418659" cy="55831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5000" dirty="0"/>
          </a:p>
        </p:txBody>
      </p:sp>
      <p:pic>
        <p:nvPicPr>
          <p:cNvPr id="5" name="Image 4" descr="Une image contenant personne, souriant, posant&#10;&#10;Description générée automatiquement">
            <a:extLst>
              <a:ext uri="{FF2B5EF4-FFF2-40B4-BE49-F238E27FC236}">
                <a16:creationId xmlns:a16="http://schemas.microsoft.com/office/drawing/2014/main" id="{2E57E8BB-956A-46AC-9EE0-F10D2FE1A72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67" r="10293" b="9344"/>
          <a:stretch/>
        </p:blipFill>
        <p:spPr>
          <a:xfrm>
            <a:off x="1111596" y="1988544"/>
            <a:ext cx="2482161" cy="2880911"/>
          </a:xfrm>
          <a:prstGeom prst="rect">
            <a:avLst/>
          </a:prstGeom>
          <a:ln>
            <a:solidFill>
              <a:schemeClr val="bg2">
                <a:lumMod val="75000"/>
              </a:schemeClr>
            </a:solidFill>
          </a:ln>
          <a:effectLst>
            <a:outerShdw blurRad="50800" dist="1524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1653058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640823"/>
            <a:ext cx="3418659" cy="558314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fr-FR" sz="5000" dirty="0"/>
          </a:p>
        </p:txBody>
      </p:sp>
      <p:pic>
        <p:nvPicPr>
          <p:cNvPr id="5" name="Image 4" descr="Une image contenant personne, homme, mur, complet&#10;&#10;Description générée automatiquement">
            <a:extLst>
              <a:ext uri="{FF2B5EF4-FFF2-40B4-BE49-F238E27FC236}">
                <a16:creationId xmlns:a16="http://schemas.microsoft.com/office/drawing/2014/main" id="{547E9A59-FC80-4ADC-9B02-2D20D7ABA5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767" y="1705334"/>
            <a:ext cx="3154020" cy="3699786"/>
          </a:xfrm>
          <a:prstGeom prst="rect">
            <a:avLst/>
          </a:prstGeom>
        </p:spPr>
      </p:pic>
      <p:sp>
        <p:nvSpPr>
          <p:cNvPr id="16" name="Espace réservé du contenu 2">
            <a:extLst>
              <a:ext uri="{FF2B5EF4-FFF2-40B4-BE49-F238E27FC236}">
                <a16:creationId xmlns:a16="http://schemas.microsoft.com/office/drawing/2014/main" id="{F188B9CB-BE75-49E3-AB80-EF93B8CE838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4195" y="1225363"/>
            <a:ext cx="7672805" cy="4959051"/>
          </a:xfrm>
        </p:spPr>
        <p:txBody>
          <a:bodyPr>
            <a:normAutofit/>
          </a:bodyPr>
          <a:lstStyle/>
          <a:p>
            <a:endParaRPr lang="fr-FR" sz="2400" b="1" dirty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Mehdi </a:t>
            </a:r>
            <a:r>
              <a:rPr lang="fr-FR" sz="2400" b="1" dirty="0" err="1">
                <a:solidFill>
                  <a:schemeClr val="tx1">
                    <a:alpha val="55000"/>
                  </a:schemeClr>
                </a:solidFill>
              </a:rPr>
              <a:t>Zigh</a:t>
            </a:r>
            <a:r>
              <a:rPr lang="fr-FR" sz="2400" b="1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cumule 17 années d’expérience dans les opérations de Fusions &amp; Acquisitions et de haut de bilan. Son parcours professionnel l'a amené à évoluer au sein de fonds d'investissement de </a:t>
            </a:r>
            <a:r>
              <a:rPr lang="fr-FR" sz="2400" dirty="0" err="1">
                <a:solidFill>
                  <a:schemeClr val="tx1">
                    <a:alpha val="55000"/>
                  </a:schemeClr>
                </a:solidFill>
              </a:rPr>
              <a:t>Private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 </a:t>
            </a:r>
            <a:r>
              <a:rPr lang="fr-FR" sz="2400" dirty="0" err="1">
                <a:solidFill>
                  <a:schemeClr val="tx1">
                    <a:alpha val="55000"/>
                  </a:schemeClr>
                </a:solidFill>
              </a:rPr>
              <a:t>Equity</a:t>
            </a: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 puis dans des PME. Il a ainsi assumé des fonctions de directeur des acquisitions &amp; du développement et de directeur des affaires financières &amp; RH dans des groupes en forte croissance. </a:t>
            </a:r>
            <a:br>
              <a:rPr lang="fr-FR" sz="2400" dirty="0">
                <a:solidFill>
                  <a:schemeClr val="tx1">
                    <a:alpha val="55000"/>
                  </a:schemeClr>
                </a:solidFill>
              </a:rPr>
            </a:br>
            <a:r>
              <a:rPr lang="fr-FR" sz="2400" dirty="0">
                <a:solidFill>
                  <a:schemeClr val="tx1">
                    <a:alpha val="55000"/>
                  </a:schemeClr>
                </a:solidFill>
              </a:rPr>
              <a:t>Il a rejoint La Maison des Obsèques dès sa création en fin d'année 2015 où il exerce la fonction de Directeur Général Adjoint.</a:t>
            </a:r>
          </a:p>
        </p:txBody>
      </p:sp>
    </p:spTree>
    <p:extLst>
      <p:ext uri="{BB962C8B-B14F-4D97-AF65-F5344CB8AC3E}">
        <p14:creationId xmlns:p14="http://schemas.microsoft.com/office/powerpoint/2010/main" val="25727906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9FA9E81-E5FE-41A8-A675-3080EF5C81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60395" y="2611227"/>
            <a:ext cx="7471611" cy="1635545"/>
          </a:xfrm>
        </p:spPr>
        <p:txBody>
          <a:bodyPr>
            <a:normAutofit fontScale="92500"/>
          </a:bodyPr>
          <a:lstStyle/>
          <a:p>
            <a:r>
              <a:rPr lang="fr-FR" dirty="0">
                <a:solidFill>
                  <a:schemeClr val="tx1">
                    <a:alpha val="55000"/>
                  </a:schemeClr>
                </a:solidFill>
              </a:rPr>
              <a:t>En quoi votre projet est-il innovant ?</a:t>
            </a:r>
          </a:p>
          <a:p>
            <a:r>
              <a:rPr lang="fr-FR" dirty="0">
                <a:solidFill>
                  <a:schemeClr val="tx1">
                    <a:alpha val="55000"/>
                  </a:schemeClr>
                </a:solidFill>
              </a:rPr>
              <a:t>Comment </a:t>
            </a:r>
            <a:r>
              <a:rPr lang="fr-FR">
                <a:solidFill>
                  <a:schemeClr val="tx1">
                    <a:alpha val="55000"/>
                  </a:schemeClr>
                </a:solidFill>
              </a:rPr>
              <a:t>pensez-vous </a:t>
            </a:r>
            <a:r>
              <a:rPr lang="fr-FR" smtClean="0">
                <a:solidFill>
                  <a:schemeClr val="tx1">
                    <a:alpha val="55000"/>
                  </a:schemeClr>
                </a:solidFill>
              </a:rPr>
              <a:t>diffuser </a:t>
            </a:r>
            <a:r>
              <a:rPr lang="fr-FR" dirty="0">
                <a:solidFill>
                  <a:schemeClr val="tx1">
                    <a:alpha val="55000"/>
                  </a:schemeClr>
                </a:solidFill>
              </a:rPr>
              <a:t>cette innovation </a:t>
            </a:r>
            <a:r>
              <a:rPr lang="fr-FR">
                <a:solidFill>
                  <a:schemeClr val="tx1">
                    <a:alpha val="55000"/>
                  </a:schemeClr>
                </a:solidFill>
              </a:rPr>
              <a:t>? </a:t>
            </a:r>
            <a:endParaRPr lang="fr-FR" smtClean="0">
              <a:solidFill>
                <a:schemeClr val="tx1">
                  <a:alpha val="55000"/>
                </a:schemeClr>
              </a:solidFill>
            </a:endParaRPr>
          </a:p>
          <a:p>
            <a:r>
              <a:rPr lang="fr-FR" smtClean="0">
                <a:solidFill>
                  <a:schemeClr val="tx1">
                    <a:alpha val="55000"/>
                  </a:schemeClr>
                </a:solidFill>
              </a:rPr>
              <a:t>Questions </a:t>
            </a:r>
            <a:r>
              <a:rPr lang="fr-FR" dirty="0">
                <a:solidFill>
                  <a:schemeClr val="tx1">
                    <a:alpha val="55000"/>
                  </a:schemeClr>
                </a:solidFill>
              </a:rPr>
              <a:t>– réponses </a:t>
            </a:r>
          </a:p>
          <a:p>
            <a:endParaRPr lang="en-US" sz="2400" dirty="0"/>
          </a:p>
          <a:p>
            <a:endParaRPr lang="fr-FR" sz="24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3DDB88F8-DF6B-411F-A49C-F3504A9378EB}"/>
              </a:ext>
            </a:extLst>
          </p:cNvPr>
          <p:cNvSpPr txBox="1">
            <a:spLocks/>
          </p:cNvSpPr>
          <p:nvPr/>
        </p:nvSpPr>
        <p:spPr>
          <a:xfrm>
            <a:off x="635000" y="1759351"/>
            <a:ext cx="3418659" cy="341453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fr-FR" sz="4800" dirty="0"/>
              <a:t>Organisation de la table ronde </a:t>
            </a:r>
            <a:endParaRPr lang="fr-FR" sz="5000" dirty="0"/>
          </a:p>
        </p:txBody>
      </p:sp>
    </p:spTree>
    <p:extLst>
      <p:ext uri="{BB962C8B-B14F-4D97-AF65-F5344CB8AC3E}">
        <p14:creationId xmlns:p14="http://schemas.microsoft.com/office/powerpoint/2010/main" val="3711771856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AFE924D5E75404DADDD26B2CAD85641" ma:contentTypeVersion="11" ma:contentTypeDescription="Crée un document." ma:contentTypeScope="" ma:versionID="2d72c54c20d64b64d70007acaba0103a">
  <xsd:schema xmlns:xsd="http://www.w3.org/2001/XMLSchema" xmlns:xs="http://www.w3.org/2001/XMLSchema" xmlns:p="http://schemas.microsoft.com/office/2006/metadata/properties" xmlns:ns3="38d27d0b-a031-4c08-826a-d45053bde0f4" xmlns:ns4="2e652a7c-c7d0-4715-8e53-ee3c752d31c1" targetNamespace="http://schemas.microsoft.com/office/2006/metadata/properties" ma:root="true" ma:fieldsID="f76c9763c0454cc9ee0b60f7229b9334" ns3:_="" ns4:_="">
    <xsd:import namespace="38d27d0b-a031-4c08-826a-d45053bde0f4"/>
    <xsd:import namespace="2e652a7c-c7d0-4715-8e53-ee3c752d31c1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OCR" minOccurs="0"/>
                <xsd:element ref="ns3:MediaServiceLocation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GenerationTime" minOccurs="0"/>
                <xsd:element ref="ns3:MediaServiceEventHashCod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8d27d0b-a031-4c08-826a-d45053bde0f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OCR" ma:index="12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3" nillable="true" ma:displayName="MediaServiceLocation" ma:internalName="MediaServiceLocation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e652a7c-c7d0-4715-8e53-ee3c752d31c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Partagé avec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Partagé avec dé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6" nillable="true" ma:displayName="Partage du hachage d’indicateur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1C1A3A9-A223-4312-B2B4-AB07BAF3B60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8d27d0b-a031-4c08-826a-d45053bde0f4"/>
    <ds:schemaRef ds:uri="2e652a7c-c7d0-4715-8e53-ee3c752d31c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A984CFAC-CC94-44C3-AFE5-0F5E31DFDD28}">
  <ds:schemaRefs>
    <ds:schemaRef ds:uri="http://schemas.microsoft.com/office/infopath/2007/PartnerControls"/>
    <ds:schemaRef ds:uri="2e652a7c-c7d0-4715-8e53-ee3c752d31c1"/>
    <ds:schemaRef ds:uri="http://purl.org/dc/terms/"/>
    <ds:schemaRef ds:uri="http://schemas.microsoft.com/office/2006/documentManagement/types"/>
    <ds:schemaRef ds:uri="http://purl.org/dc/elements/1.1/"/>
    <ds:schemaRef ds:uri="http://purl.org/dc/dcmitype/"/>
    <ds:schemaRef ds:uri="http://www.w3.org/XML/1998/namespace"/>
    <ds:schemaRef ds:uri="http://schemas.openxmlformats.org/package/2006/metadata/core-properties"/>
    <ds:schemaRef ds:uri="38d27d0b-a031-4c08-826a-d45053bde0f4"/>
    <ds:schemaRef ds:uri="http://schemas.microsoft.com/office/2006/metadata/properties"/>
  </ds:schemaRefs>
</ds:datastoreItem>
</file>

<file path=customXml/itemProps3.xml><?xml version="1.0" encoding="utf-8"?>
<ds:datastoreItem xmlns:ds="http://schemas.openxmlformats.org/officeDocument/2006/customXml" ds:itemID="{D5DD3D78-328F-4573-BC3B-22B1B131A0E6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594</TotalTime>
  <Words>303</Words>
  <Application>Microsoft Office PowerPoint</Application>
  <PresentationFormat>Grand écran</PresentationFormat>
  <Paragraphs>28</Paragraphs>
  <Slides>8</Slides>
  <Notes>0</Notes>
  <HiddenSlides>0</HiddenSlides>
  <MMClips>0</MMClips>
  <ScaleCrop>false</ScaleCrop>
  <HeadingPairs>
    <vt:vector size="6" baseType="variant">
      <vt:variant>
        <vt:lpstr>Polices utilisées</vt:lpstr>
      </vt:variant>
      <vt:variant>
        <vt:i4>3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8</vt:i4>
      </vt:variant>
    </vt:vector>
  </HeadingPairs>
  <TitlesOfParts>
    <vt:vector size="12" baseType="lpstr">
      <vt:lpstr>Arial</vt:lpstr>
      <vt:lpstr>Calibri</vt:lpstr>
      <vt:lpstr>Calibri Light</vt:lpstr>
      <vt:lpstr>Thème Office</vt:lpstr>
      <vt:lpstr> Table-ronde 2 : Regards d’acteurs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Table-ronde Innovation sociale</dc:title>
  <dc:creator>BONED Olivier</dc:creator>
  <cp:lastModifiedBy>Eric Bidet</cp:lastModifiedBy>
  <cp:revision>17</cp:revision>
  <dcterms:created xsi:type="dcterms:W3CDTF">2021-07-13T13:45:27Z</dcterms:created>
  <dcterms:modified xsi:type="dcterms:W3CDTF">2021-11-23T05:21:10Z</dcterms:modified>
</cp:coreProperties>
</file>